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311" r:id="rId5"/>
    <p:sldId id="275" r:id="rId6"/>
    <p:sldId id="310" r:id="rId7"/>
    <p:sldId id="292" r:id="rId8"/>
    <p:sldId id="302" r:id="rId9"/>
    <p:sldId id="312" r:id="rId10"/>
    <p:sldId id="315" r:id="rId11"/>
    <p:sldId id="318" r:id="rId12"/>
    <p:sldId id="316" r:id="rId13"/>
    <p:sldId id="317" r:id="rId14"/>
    <p:sldId id="320" r:id="rId15"/>
    <p:sldId id="314" r:id="rId16"/>
    <p:sldId id="319" r:id="rId17"/>
    <p:sldId id="294" r:id="rId18"/>
    <p:sldId id="313" r:id="rId19"/>
    <p:sldId id="308" r:id="rId20"/>
    <p:sldId id="309" r:id="rId21"/>
  </p:sldIdLst>
  <p:sldSz cx="9144000" cy="6858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0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3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3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4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9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4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95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3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7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08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1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E9B68-90C3-4004-8153-7B8EF72B379F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2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schauble@uncc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UNC Charlotte</a:t>
            </a:r>
            <a:br>
              <a:rPr lang="en-US" b="1" dirty="0" smtClean="0"/>
            </a:br>
            <a:r>
              <a:rPr lang="en-US" b="1" dirty="0" smtClean="0"/>
              <a:t>Health &amp; Wellness Center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en-US" b="1" u="sng" dirty="0">
                <a:solidFill>
                  <a:schemeClr val="tx1"/>
                </a:solidFill>
              </a:rPr>
              <a:t>Pre-Submittal Conference</a:t>
            </a:r>
          </a:p>
          <a:p>
            <a:r>
              <a:rPr lang="en-US" b="1" u="sng" dirty="0" smtClean="0">
                <a:solidFill>
                  <a:schemeClr val="tx1"/>
                </a:solidFill>
              </a:rPr>
              <a:t>June 9, 2015, 2:00 PM </a:t>
            </a:r>
          </a:p>
          <a:p>
            <a:r>
              <a:rPr lang="en-US" b="1" u="sng" dirty="0" smtClean="0">
                <a:solidFill>
                  <a:schemeClr val="tx1"/>
                </a:solidFill>
              </a:rPr>
              <a:t>Cone </a:t>
            </a:r>
            <a:r>
              <a:rPr lang="en-US" b="1" u="sng" dirty="0">
                <a:solidFill>
                  <a:schemeClr val="tx1"/>
                </a:solidFill>
              </a:rPr>
              <a:t>Center </a:t>
            </a:r>
            <a:r>
              <a:rPr lang="en-US" b="1" u="sng" dirty="0" smtClean="0">
                <a:solidFill>
                  <a:schemeClr val="tx1"/>
                </a:solidFill>
              </a:rPr>
              <a:t>- Room 210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559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85000" lnSpcReduction="10000"/>
          </a:bodyPr>
          <a:lstStyle/>
          <a:p>
            <a:pPr lvl="0"/>
            <a:endParaRPr lang="en-US" dirty="0"/>
          </a:p>
          <a:p>
            <a:pPr marL="0" indent="0">
              <a:buNone/>
            </a:pPr>
            <a:r>
              <a:rPr lang="en-US" sz="3800" b="1" u="sng" dirty="0" smtClean="0"/>
              <a:t>Project Program for Phase IA</a:t>
            </a:r>
            <a:endParaRPr lang="en-US" sz="3800" dirty="0"/>
          </a:p>
          <a:p>
            <a:pPr lvl="0"/>
            <a:r>
              <a:rPr lang="en-US" dirty="0" smtClean="0"/>
              <a:t>Main Entrance Lobby with Reception and Entrance Control</a:t>
            </a:r>
          </a:p>
          <a:p>
            <a:r>
              <a:rPr lang="en-US" dirty="0"/>
              <a:t>General Administration </a:t>
            </a:r>
            <a:r>
              <a:rPr lang="en-US" dirty="0" smtClean="0"/>
              <a:t>Offices </a:t>
            </a:r>
          </a:p>
          <a:p>
            <a:pPr lvl="0"/>
            <a:r>
              <a:rPr lang="en-US" dirty="0" smtClean="0"/>
              <a:t>Gymnasium Space (3 to 4 Courts) with Suspended Walking/Running Track</a:t>
            </a:r>
          </a:p>
          <a:p>
            <a:pPr lvl="1"/>
            <a:r>
              <a:rPr lang="en-US" dirty="0" smtClean="0"/>
              <a:t>Consideration for one or two Courts to be Multi-Purpose Activity Courts (MAC) for indoor Hockey, Soccer, etc.</a:t>
            </a:r>
          </a:p>
          <a:p>
            <a:pPr lvl="0"/>
            <a:r>
              <a:rPr lang="en-US" dirty="0" smtClean="0"/>
              <a:t>Fitness Space including:</a:t>
            </a:r>
            <a:r>
              <a:rPr lang="en-US" dirty="0"/>
              <a:t> </a:t>
            </a:r>
            <a:r>
              <a:rPr lang="en-US" dirty="0" smtClean="0"/>
              <a:t>Cardio, </a:t>
            </a:r>
            <a:r>
              <a:rPr lang="en-US" dirty="0" err="1" smtClean="0"/>
              <a:t>Selectorized</a:t>
            </a:r>
            <a:r>
              <a:rPr lang="en-US" dirty="0" smtClean="0"/>
              <a:t> &amp; Free Weights, Functional Training Area</a:t>
            </a:r>
          </a:p>
          <a:p>
            <a:pPr lvl="0"/>
            <a:r>
              <a:rPr lang="en-US" dirty="0" smtClean="0"/>
              <a:t>Multipurpose / Group Fitness Spaces for various instructional-based activities such as Spinning, Kickboxing, Pilates, Yoga, Zumba, etc.</a:t>
            </a:r>
          </a:p>
          <a:p>
            <a:pPr lvl="0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2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92500"/>
          </a:bodyPr>
          <a:lstStyle/>
          <a:p>
            <a:pPr lvl="0"/>
            <a:r>
              <a:rPr lang="en-US" sz="3000" dirty="0" smtClean="0"/>
              <a:t>Locker Rooms including: Showers, Changing Rooms, Restrooms, Vanity Areas, Special Needs Accommodations and ADA compliance</a:t>
            </a:r>
          </a:p>
          <a:p>
            <a:pPr lvl="0"/>
            <a:r>
              <a:rPr lang="en-US" sz="3000" dirty="0" smtClean="0"/>
              <a:t>Natatorium including: Lap Pool</a:t>
            </a:r>
            <a:r>
              <a:rPr lang="en-US" sz="3000" dirty="0"/>
              <a:t> </a:t>
            </a:r>
            <a:r>
              <a:rPr lang="en-US" sz="3000" dirty="0" smtClean="0"/>
              <a:t>and Recreational Pool (could be accommodated with a single multi-functional pool with separate areas for both functions)</a:t>
            </a:r>
          </a:p>
          <a:p>
            <a:r>
              <a:rPr lang="en-US" sz="3000" dirty="0"/>
              <a:t>Nutrition Program </a:t>
            </a:r>
            <a:r>
              <a:rPr lang="en-US" sz="3000" dirty="0" smtClean="0"/>
              <a:t>Space</a:t>
            </a:r>
          </a:p>
          <a:p>
            <a:pPr lvl="0"/>
            <a:r>
              <a:rPr lang="en-US" sz="3000" dirty="0" smtClean="0"/>
              <a:t>Support Spaces including: </a:t>
            </a:r>
            <a:r>
              <a:rPr lang="en-US" sz="3000" dirty="0"/>
              <a:t>E</a:t>
            </a:r>
            <a:r>
              <a:rPr lang="en-US" sz="3000" dirty="0" smtClean="0"/>
              <a:t>quipment Checkout, Small Meeting Rooms, Laundry, Storage, </a:t>
            </a:r>
            <a:r>
              <a:rPr lang="en-US" sz="3000" dirty="0"/>
              <a:t>F</a:t>
            </a:r>
            <a:r>
              <a:rPr lang="en-US" sz="3000" dirty="0" smtClean="0"/>
              <a:t>itness </a:t>
            </a:r>
            <a:r>
              <a:rPr lang="en-US" sz="3000" dirty="0"/>
              <a:t>M</a:t>
            </a:r>
            <a:r>
              <a:rPr lang="en-US" sz="3000" dirty="0" smtClean="0"/>
              <a:t>aintenance Room, General </a:t>
            </a:r>
            <a:r>
              <a:rPr lang="en-US" sz="3000" dirty="0"/>
              <a:t>B</a:t>
            </a:r>
            <a:r>
              <a:rPr lang="en-US" sz="3000" dirty="0" smtClean="0"/>
              <a:t>uilding </a:t>
            </a:r>
            <a:r>
              <a:rPr lang="en-US" sz="3000" dirty="0"/>
              <a:t>M</a:t>
            </a:r>
            <a:r>
              <a:rPr lang="en-US" sz="3000" dirty="0" smtClean="0"/>
              <a:t>aintenance and Service </a:t>
            </a:r>
            <a:r>
              <a:rPr lang="en-US" sz="3000" dirty="0"/>
              <a:t>S</a:t>
            </a:r>
            <a:r>
              <a:rPr lang="en-US" sz="3000" dirty="0" smtClean="0"/>
              <a:t>paces, Staff </a:t>
            </a:r>
            <a:r>
              <a:rPr lang="en-US" sz="3000" dirty="0"/>
              <a:t>B</a:t>
            </a:r>
            <a:r>
              <a:rPr lang="en-US" sz="3000" dirty="0" smtClean="0"/>
              <a:t>reak Rooms, etc.</a:t>
            </a:r>
          </a:p>
          <a:p>
            <a:pPr lvl="0"/>
            <a:r>
              <a:rPr lang="en-US" sz="3000" dirty="0" smtClean="0"/>
              <a:t>Core &amp; Circulation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94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Project Program for Phase IB</a:t>
            </a:r>
            <a:endParaRPr lang="en-US" dirty="0"/>
          </a:p>
          <a:p>
            <a:pPr lvl="0"/>
            <a:r>
              <a:rPr lang="en-US" sz="2800" dirty="0" smtClean="0"/>
              <a:t>Natatorium Space for Athletics to include:</a:t>
            </a:r>
          </a:p>
          <a:p>
            <a:pPr lvl="1"/>
            <a:r>
              <a:rPr lang="en-US" dirty="0" smtClean="0"/>
              <a:t>50 Meter Competition Pool (possibly with movable bulkhead)</a:t>
            </a:r>
          </a:p>
          <a:p>
            <a:pPr lvl="1"/>
            <a:r>
              <a:rPr lang="en-US" dirty="0" smtClean="0"/>
              <a:t>Spectator Seating for 200-500 people</a:t>
            </a:r>
          </a:p>
          <a:p>
            <a:pPr lvl="1"/>
            <a:r>
              <a:rPr lang="en-US" dirty="0" smtClean="0"/>
              <a:t>Wet Classrooms</a:t>
            </a:r>
          </a:p>
          <a:p>
            <a:pPr lvl="1"/>
            <a:r>
              <a:rPr lang="en-US" dirty="0" smtClean="0"/>
              <a:t>Storage</a:t>
            </a:r>
            <a:endParaRPr lang="en-US" b="1" dirty="0" smtClean="0"/>
          </a:p>
          <a:p>
            <a:r>
              <a:rPr lang="en-US" sz="2800" dirty="0"/>
              <a:t>Meet Control </a:t>
            </a:r>
            <a:r>
              <a:rPr lang="en-US" sz="2800" dirty="0" smtClean="0"/>
              <a:t>Room</a:t>
            </a:r>
          </a:p>
          <a:p>
            <a:pPr lvl="0"/>
            <a:r>
              <a:rPr lang="en-US" sz="2800" dirty="0" smtClean="0"/>
              <a:t>Team Locker Rooms &amp; Lounge/Meeting Room</a:t>
            </a:r>
          </a:p>
          <a:p>
            <a:r>
              <a:rPr lang="en-US" sz="2800" dirty="0"/>
              <a:t>Dry Land Training </a:t>
            </a:r>
            <a:r>
              <a:rPr lang="en-US" sz="2800" dirty="0" smtClean="0"/>
              <a:t>Room</a:t>
            </a:r>
          </a:p>
          <a:p>
            <a:pPr lvl="0"/>
            <a:r>
              <a:rPr lang="en-US" sz="2800" dirty="0" smtClean="0"/>
              <a:t>Coaches Offices</a:t>
            </a:r>
          </a:p>
          <a:p>
            <a:r>
              <a:rPr lang="en-US" sz="2800" dirty="0" smtClean="0"/>
              <a:t>Additional Core </a:t>
            </a:r>
            <a:r>
              <a:rPr lang="en-US" sz="2800" dirty="0"/>
              <a:t>&amp; Circulation</a:t>
            </a:r>
          </a:p>
          <a:p>
            <a:pPr lvl="0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0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Project Program for Phase II</a:t>
            </a:r>
            <a:endParaRPr lang="en-US" dirty="0"/>
          </a:p>
          <a:p>
            <a:pPr lvl="0"/>
            <a:r>
              <a:rPr lang="en-US" sz="2800" dirty="0" smtClean="0"/>
              <a:t>University’s existing Outdoor Recreation Center (Venture) including </a:t>
            </a:r>
            <a:r>
              <a:rPr lang="en-US" sz="2800" dirty="0"/>
              <a:t>R</a:t>
            </a:r>
            <a:r>
              <a:rPr lang="en-US" sz="2800" dirty="0" smtClean="0"/>
              <a:t>eception, offices, Trip Planning </a:t>
            </a:r>
            <a:r>
              <a:rPr lang="en-US" sz="2800" dirty="0"/>
              <a:t>R</a:t>
            </a:r>
            <a:r>
              <a:rPr lang="en-US" sz="2800" dirty="0" smtClean="0"/>
              <a:t>oom, Equipment </a:t>
            </a:r>
            <a:r>
              <a:rPr lang="en-US" sz="2800" dirty="0"/>
              <a:t>C</a:t>
            </a:r>
            <a:r>
              <a:rPr lang="en-US" sz="2800" dirty="0" smtClean="0"/>
              <a:t>heckout &amp; Storage, Equipment Wash &amp; Maintenance Space, Trip Prep </a:t>
            </a:r>
            <a:r>
              <a:rPr lang="en-US" sz="2800" smtClean="0"/>
              <a:t>Area, Loading </a:t>
            </a:r>
            <a:r>
              <a:rPr lang="en-US" sz="2800" dirty="0" smtClean="0"/>
              <a:t>Area etc.</a:t>
            </a:r>
          </a:p>
          <a:p>
            <a:pPr lvl="0"/>
            <a:r>
              <a:rPr lang="en-US" sz="2800" dirty="0" smtClean="0"/>
              <a:t>A second </a:t>
            </a:r>
            <a:r>
              <a:rPr lang="en-US" sz="2800" dirty="0"/>
              <a:t>Gymnasium </a:t>
            </a:r>
            <a:r>
              <a:rPr lang="en-US" sz="2800" dirty="0" smtClean="0"/>
              <a:t>(</a:t>
            </a:r>
            <a:r>
              <a:rPr lang="en-US" sz="2800" dirty="0"/>
              <a:t>3 to 4 Courts) </a:t>
            </a:r>
            <a:r>
              <a:rPr lang="en-US" sz="2800" dirty="0" smtClean="0"/>
              <a:t> with storage</a:t>
            </a:r>
          </a:p>
          <a:p>
            <a:pPr lvl="0"/>
            <a:r>
              <a:rPr lang="en-US" sz="2800" dirty="0" smtClean="0"/>
              <a:t>Combined Racquetball/Squash Courts</a:t>
            </a:r>
          </a:p>
          <a:p>
            <a:pPr lvl="0"/>
            <a:r>
              <a:rPr lang="en-US" sz="2800" dirty="0" smtClean="0"/>
              <a:t>Indoor Climbing Wall</a:t>
            </a:r>
          </a:p>
          <a:p>
            <a:pPr lvl="0"/>
            <a:r>
              <a:rPr lang="en-US" sz="2800" dirty="0" smtClean="0"/>
              <a:t>Outdoor Pool and Deck &amp; Support Building</a:t>
            </a:r>
          </a:p>
          <a:p>
            <a:pPr lvl="0"/>
            <a:r>
              <a:rPr lang="en-US" sz="2800" dirty="0" smtClean="0"/>
              <a:t>Additional Core &amp; Circulation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b="1" dirty="0" smtClean="0"/>
          </a:p>
          <a:p>
            <a:pPr lvl="0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29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Programing Consultant</a:t>
            </a:r>
            <a:endParaRPr lang="en-US" dirty="0"/>
          </a:p>
          <a:p>
            <a:pPr lvl="0"/>
            <a:r>
              <a:rPr lang="en-US" sz="2800" dirty="0" smtClean="0"/>
              <a:t>The University consulted with </a:t>
            </a:r>
            <a:r>
              <a:rPr lang="en-US" sz="2800" dirty="0" err="1" smtClean="0"/>
              <a:t>Brailsford</a:t>
            </a:r>
            <a:r>
              <a:rPr lang="en-US" sz="2800" dirty="0" smtClean="0"/>
              <a:t> &amp; </a:t>
            </a:r>
            <a:r>
              <a:rPr lang="en-US" sz="2800" dirty="0" err="1" smtClean="0"/>
              <a:t>Dunlavey</a:t>
            </a:r>
            <a:r>
              <a:rPr lang="en-US" sz="2800" dirty="0" smtClean="0"/>
              <a:t> to provide </a:t>
            </a:r>
            <a:r>
              <a:rPr lang="en-US" sz="2800" smtClean="0"/>
              <a:t>the current </a:t>
            </a:r>
            <a:r>
              <a:rPr lang="en-US" sz="2800" dirty="0" smtClean="0"/>
              <a:t>building program.</a:t>
            </a:r>
          </a:p>
          <a:p>
            <a:pPr lvl="0"/>
            <a:r>
              <a:rPr lang="en-US" sz="2800" dirty="0" err="1"/>
              <a:t>Brailsford</a:t>
            </a:r>
            <a:r>
              <a:rPr lang="en-US" sz="2800" dirty="0"/>
              <a:t> &amp; </a:t>
            </a:r>
            <a:r>
              <a:rPr lang="en-US" sz="2800" dirty="0" err="1"/>
              <a:t>Dunlavey</a:t>
            </a:r>
            <a:r>
              <a:rPr lang="en-US" sz="2800" dirty="0"/>
              <a:t> </a:t>
            </a:r>
            <a:r>
              <a:rPr lang="en-US" sz="2800" dirty="0" smtClean="0"/>
              <a:t>will be retained directly by the university as a project program consultant throughout Advance Planning and beyond if needed.</a:t>
            </a:r>
          </a:p>
          <a:p>
            <a:pPr lvl="0"/>
            <a:r>
              <a:rPr lang="en-US" sz="2800" dirty="0" smtClean="0"/>
              <a:t>Design Firms submitting proposals will not need to contract out or provide program services.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b="1" dirty="0" smtClean="0"/>
          </a:p>
          <a:p>
            <a:pPr lvl="0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94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85000" lnSpcReduction="10000"/>
          </a:bodyPr>
          <a:lstStyle/>
          <a:p>
            <a:pPr lvl="0"/>
            <a:endParaRPr lang="en-US" dirty="0"/>
          </a:p>
          <a:p>
            <a:pPr marL="0" indent="0">
              <a:buNone/>
            </a:pPr>
            <a:r>
              <a:rPr lang="en-US" sz="3800" b="1" u="sng" dirty="0" smtClean="0"/>
              <a:t>Key Project Challenges</a:t>
            </a:r>
          </a:p>
          <a:p>
            <a:r>
              <a:rPr lang="en-US" dirty="0" smtClean="0"/>
              <a:t>110,000 square foot site will have to accommodate a 285,000 square foot building program.  </a:t>
            </a:r>
          </a:p>
          <a:p>
            <a:r>
              <a:rPr lang="en-US" dirty="0" smtClean="0"/>
              <a:t>Appropriate multi-story programming allowing for good flow of all program activities.  </a:t>
            </a:r>
            <a:endParaRPr lang="en-US" dirty="0"/>
          </a:p>
          <a:p>
            <a:r>
              <a:rPr lang="en-US" dirty="0" smtClean="0"/>
              <a:t>Careful consideration of best use for each floor considering highest public interaction, flow of entrance and exit travel, appropriateness of space adjacencies, etc.</a:t>
            </a:r>
          </a:p>
          <a:p>
            <a:r>
              <a:rPr lang="en-US" dirty="0"/>
              <a:t>I</a:t>
            </a:r>
            <a:r>
              <a:rPr lang="en-US" dirty="0" smtClean="0"/>
              <a:t>maginative phasing plan, allowing for both a great final solution as well as an initial phase with an attractive and complete appearance (the building shouldn’t look like it’s waiting for an addition)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3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 lvl="0"/>
            <a:endParaRPr lang="en-US" dirty="0"/>
          </a:p>
          <a:p>
            <a:pPr marL="0" indent="0">
              <a:buNone/>
            </a:pPr>
            <a:r>
              <a:rPr lang="en-US" sz="3500" b="1" u="sng" dirty="0" smtClean="0"/>
              <a:t>Recreation Department’s Vision</a:t>
            </a:r>
          </a:p>
          <a:p>
            <a:r>
              <a:rPr lang="en-US" sz="3000" dirty="0" smtClean="0"/>
              <a:t>Understated but welcoming casual feel </a:t>
            </a:r>
          </a:p>
          <a:p>
            <a:r>
              <a:rPr lang="en-US" sz="3000" dirty="0" smtClean="0"/>
              <a:t>The first impression of the building and the main lobby should not present overwhelming to first time visitors</a:t>
            </a:r>
          </a:p>
          <a:p>
            <a:r>
              <a:rPr lang="en-US" sz="3000" dirty="0" smtClean="0"/>
              <a:t>Building should be laid out efficiently without wasted space</a:t>
            </a:r>
          </a:p>
          <a:p>
            <a:r>
              <a:rPr lang="en-US" sz="3000" dirty="0" smtClean="0"/>
              <a:t>Student waiting and gathering areas should be found throughout the facility in all activity spaces (a large lounge space is not desired) </a:t>
            </a:r>
          </a:p>
          <a:p>
            <a:r>
              <a:rPr lang="en-US" sz="3000" dirty="0" smtClean="0"/>
              <a:t>The entire facility should feel open, comfortable, and un-crowded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78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4" t="20000" r="9848"/>
          <a:stretch/>
        </p:blipFill>
        <p:spPr>
          <a:xfrm>
            <a:off x="914400" y="1219200"/>
            <a:ext cx="7162801" cy="548640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106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Project Site</a:t>
            </a:r>
          </a:p>
          <a:p>
            <a:r>
              <a:rPr lang="en-US" sz="2800" dirty="0" smtClean="0"/>
              <a:t>+/- 110,000 square foot site</a:t>
            </a:r>
            <a:endParaRPr lang="en-US" sz="2800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667000" y="2209800"/>
            <a:ext cx="2209800" cy="1371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88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4" t="20000" r="9848"/>
          <a:stretch/>
        </p:blipFill>
        <p:spPr>
          <a:xfrm>
            <a:off x="990599" y="1347651"/>
            <a:ext cx="7162801" cy="5486400"/>
          </a:xfrm>
          <a:prstGeom prst="rect">
            <a:avLst/>
          </a:prstGeom>
          <a:solidFill>
            <a:srgbClr val="0070C0"/>
          </a:solidFill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106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Approximate Building Location</a:t>
            </a:r>
            <a:endParaRPr lang="en-US" dirty="0"/>
          </a:p>
          <a:p>
            <a:r>
              <a:rPr lang="en-US" sz="2800" dirty="0" smtClean="0"/>
              <a:t>+/- 70,000 </a:t>
            </a:r>
            <a:r>
              <a:rPr lang="en-US" sz="2800" dirty="0" err="1" smtClean="0"/>
              <a:t>sq.ft</a:t>
            </a:r>
            <a:r>
              <a:rPr lang="en-US" sz="2800" dirty="0" smtClean="0"/>
              <a:t>. potential building footprint</a:t>
            </a:r>
          </a:p>
          <a:p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0" y="2590800"/>
            <a:ext cx="990600" cy="838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nip Same Side Corner Rectangle 11"/>
          <p:cNvSpPr/>
          <p:nvPr/>
        </p:nvSpPr>
        <p:spPr>
          <a:xfrm rot="5400000">
            <a:off x="3809999" y="2628900"/>
            <a:ext cx="609602" cy="762000"/>
          </a:xfrm>
          <a:prstGeom prst="snip2Same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956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6000" b="1" dirty="0" smtClean="0"/>
              <a:t>QUESTIONS ?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13998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Meeting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1676399"/>
            <a:ext cx="3810000" cy="144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Schedule</a:t>
            </a:r>
          </a:p>
          <a:p>
            <a:r>
              <a:rPr lang="en-US" sz="2400" dirty="0" smtClean="0"/>
              <a:t>Submittal Format</a:t>
            </a:r>
          </a:p>
          <a:p>
            <a:r>
              <a:rPr lang="en-US" sz="2400" dirty="0" smtClean="0"/>
              <a:t>Selection Criteria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81600" y="3657600"/>
            <a:ext cx="38100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Budget</a:t>
            </a:r>
          </a:p>
          <a:p>
            <a:r>
              <a:rPr lang="en-US" sz="2400" dirty="0" smtClean="0"/>
              <a:t>Project Size</a:t>
            </a:r>
          </a:p>
          <a:p>
            <a:r>
              <a:rPr lang="en-US" sz="2400" dirty="0" smtClean="0"/>
              <a:t>General Project Information</a:t>
            </a:r>
          </a:p>
          <a:p>
            <a:r>
              <a:rPr lang="en-US" sz="2400" dirty="0" smtClean="0"/>
              <a:t>Program</a:t>
            </a:r>
          </a:p>
          <a:p>
            <a:r>
              <a:rPr lang="en-US" sz="2400" dirty="0" smtClean="0"/>
              <a:t>Key Challenges &amp; Vision</a:t>
            </a:r>
          </a:p>
          <a:p>
            <a:r>
              <a:rPr lang="en-US" sz="2400" dirty="0" smtClean="0"/>
              <a:t>Site</a:t>
            </a:r>
          </a:p>
          <a:p>
            <a:r>
              <a:rPr lang="en-US" sz="2400" dirty="0" smtClean="0"/>
              <a:t>Designer Questions</a:t>
            </a:r>
            <a:endParaRPr lang="en-US" sz="2400" dirty="0"/>
          </a:p>
          <a:p>
            <a:r>
              <a:rPr lang="en-US" sz="2400" dirty="0" smtClean="0"/>
              <a:t>Optional Site Visit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034185" y="1142999"/>
            <a:ext cx="3810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 dirty="0" smtClean="0"/>
              <a:t>PART II - Submittal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876800" y="3124200"/>
            <a:ext cx="3810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 dirty="0" smtClean="0"/>
              <a:t>PART III - Project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76612" y="1676399"/>
            <a:ext cx="4833538" cy="4191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Welcome</a:t>
            </a:r>
          </a:p>
          <a:p>
            <a:r>
              <a:rPr lang="en-US" sz="2400" dirty="0" smtClean="0"/>
              <a:t>Introductions</a:t>
            </a:r>
          </a:p>
          <a:p>
            <a:r>
              <a:rPr lang="en-US" sz="2400" b="1" dirty="0" smtClean="0"/>
              <a:t>Questions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u="sng" dirty="0" smtClean="0">
                <a:solidFill>
                  <a:srgbClr val="0000FF"/>
                </a:solidFill>
                <a:hlinkClick r:id="rId2"/>
              </a:rPr>
              <a:t>dschauble@uncc.edu</a:t>
            </a:r>
            <a:endParaRPr lang="en-US" sz="2400" u="sng" dirty="0" smtClean="0">
              <a:solidFill>
                <a:srgbClr val="0000FF"/>
              </a:solidFill>
            </a:endParaRPr>
          </a:p>
          <a:p>
            <a:r>
              <a:rPr lang="en-US" sz="2400" b="1" dirty="0" smtClean="0"/>
              <a:t>Updates:</a:t>
            </a:r>
            <a:br>
              <a:rPr lang="en-US" sz="2400" b="1" dirty="0" smtClean="0"/>
            </a:br>
            <a:r>
              <a:rPr lang="en-US" sz="2400" u="sng" dirty="0" smtClean="0">
                <a:solidFill>
                  <a:srgbClr val="0000FF"/>
                </a:solidFill>
              </a:rPr>
              <a:t>facilities.uncc.edu/advertisements</a:t>
            </a:r>
          </a:p>
          <a:p>
            <a:r>
              <a:rPr lang="en-US" sz="2400" dirty="0" smtClean="0"/>
              <a:t>Last date to submit questions June 12.  A final addendum will be posted no later than June 16.</a:t>
            </a:r>
            <a:endParaRPr lang="en-US" sz="2400" dirty="0"/>
          </a:p>
          <a:p>
            <a:r>
              <a:rPr lang="en-US" sz="2400" dirty="0" smtClean="0"/>
              <a:t>HUB and Small Business Enterprise</a:t>
            </a:r>
            <a:r>
              <a:rPr lang="en-US" sz="2400" dirty="0"/>
              <a:t> </a:t>
            </a:r>
            <a:r>
              <a:rPr lang="en-US" sz="2400" dirty="0" smtClean="0"/>
              <a:t>are not considerations for designer selection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152400" y="1150834"/>
            <a:ext cx="3810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 dirty="0" smtClean="0"/>
              <a:t>PART I - General</a:t>
            </a:r>
          </a:p>
        </p:txBody>
      </p:sp>
    </p:spTree>
    <p:extLst>
      <p:ext uri="{BB962C8B-B14F-4D97-AF65-F5344CB8AC3E}">
        <p14:creationId xmlns:p14="http://schemas.microsoft.com/office/powerpoint/2010/main" val="21804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38" t="34839" r="31251" b="19919"/>
          <a:stretch/>
        </p:blipFill>
        <p:spPr>
          <a:xfrm>
            <a:off x="228600" y="-19396"/>
            <a:ext cx="8610600" cy="68580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828800" y="615435"/>
            <a:ext cx="1447800" cy="8323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352800" y="3467100"/>
            <a:ext cx="990600" cy="1447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72400" y="5867400"/>
            <a:ext cx="1334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828800" y="1"/>
            <a:ext cx="1066800" cy="6154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09800" y="3962400"/>
            <a:ext cx="1447800" cy="7297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40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Submittal</a:t>
            </a:r>
          </a:p>
          <a:p>
            <a:pPr marL="0" indent="0">
              <a:buNone/>
            </a:pPr>
            <a:r>
              <a:rPr lang="en-US" b="1" u="sng" dirty="0" smtClean="0"/>
              <a:t>Submittal Schedule</a:t>
            </a:r>
            <a:endParaRPr lang="en-US" dirty="0"/>
          </a:p>
          <a:p>
            <a:pPr lvl="0"/>
            <a:r>
              <a:rPr lang="en-US" dirty="0"/>
              <a:t>Proposal Due Date </a:t>
            </a:r>
            <a:r>
              <a:rPr lang="en-US" dirty="0" smtClean="0"/>
              <a:t>June 23</a:t>
            </a:r>
            <a:r>
              <a:rPr lang="en-US" baseline="30000" dirty="0" smtClean="0"/>
              <a:t>rd</a:t>
            </a:r>
            <a:r>
              <a:rPr lang="en-US" dirty="0" smtClean="0"/>
              <a:t> at </a:t>
            </a:r>
            <a:r>
              <a:rPr lang="en-US" b="1" u="sng" dirty="0" smtClean="0"/>
              <a:t>2:00 PM</a:t>
            </a:r>
            <a:endParaRPr lang="en-US" b="1" u="sng" dirty="0"/>
          </a:p>
          <a:p>
            <a:pPr lvl="0"/>
            <a:r>
              <a:rPr lang="en-US" dirty="0" smtClean="0"/>
              <a:t>Shortlisting to be completed in mid-July</a:t>
            </a:r>
          </a:p>
          <a:p>
            <a:pPr lvl="0"/>
            <a:r>
              <a:rPr lang="en-US" dirty="0" smtClean="0"/>
              <a:t>Interviews for selected firms will be </a:t>
            </a:r>
            <a:r>
              <a:rPr lang="en-US" dirty="0"/>
              <a:t>i</a:t>
            </a:r>
            <a:r>
              <a:rPr lang="en-US" dirty="0" smtClean="0"/>
              <a:t>n the morning of July 29, 2015</a:t>
            </a:r>
          </a:p>
          <a:p>
            <a:pPr lvl="0"/>
            <a:r>
              <a:rPr lang="en-US" dirty="0" smtClean="0"/>
              <a:t>Projected </a:t>
            </a:r>
            <a:r>
              <a:rPr lang="en-US" dirty="0"/>
              <a:t>Notice to Proceed Date </a:t>
            </a:r>
            <a:r>
              <a:rPr lang="en-US" dirty="0" smtClean="0"/>
              <a:t>Sep. 1st, 2015</a:t>
            </a:r>
            <a:endParaRPr lang="en-US" dirty="0"/>
          </a:p>
          <a:p>
            <a:pPr lvl="0"/>
            <a:r>
              <a:rPr lang="en-US" dirty="0" smtClean="0"/>
              <a:t>Projecting AP completion in December 2015</a:t>
            </a:r>
          </a:p>
          <a:p>
            <a:r>
              <a:rPr lang="en-US" dirty="0" smtClean="0"/>
              <a:t>Note: This is an Advance Planning Submittal with option to retain firm for full design services.</a:t>
            </a:r>
            <a:endParaRPr lang="en-US" dirty="0"/>
          </a:p>
          <a:p>
            <a:pPr lvl="0"/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54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Submittal</a:t>
            </a:r>
            <a:endParaRPr lang="en-US" b="1" u="sng" dirty="0"/>
          </a:p>
          <a:p>
            <a:pPr marL="0" indent="0">
              <a:buNone/>
            </a:pPr>
            <a:r>
              <a:rPr lang="en-US" b="1" u="sng" dirty="0" smtClean="0"/>
              <a:t>Submittal Format</a:t>
            </a:r>
          </a:p>
          <a:p>
            <a:endParaRPr lang="en-US" b="1" u="sng" dirty="0" smtClean="0"/>
          </a:p>
          <a:p>
            <a:pPr lvl="0"/>
            <a:r>
              <a:rPr lang="en-US" dirty="0" smtClean="0"/>
              <a:t>No larger than 12 ½” in height x 9 ½” in width</a:t>
            </a:r>
          </a:p>
          <a:p>
            <a:pPr lvl="0"/>
            <a:r>
              <a:rPr lang="en-US" dirty="0" smtClean="0"/>
              <a:t>Provide </a:t>
            </a:r>
            <a:r>
              <a:rPr lang="en-US" dirty="0"/>
              <a:t>5 printed copies &amp; 1 digital copy</a:t>
            </a:r>
          </a:p>
          <a:p>
            <a:pPr lvl="0"/>
            <a:r>
              <a:rPr lang="en-US" dirty="0" smtClean="0"/>
              <a:t>50 page limit (25 double sided)</a:t>
            </a:r>
            <a:endParaRPr lang="en-US" b="1" u="sng" dirty="0"/>
          </a:p>
          <a:p>
            <a:pPr lvl="0"/>
            <a:r>
              <a:rPr lang="en-US" dirty="0" smtClean="0"/>
              <a:t>Page limit incudes all printed pages, but not covers, tabs, clear covers, blank pages, cardstock backs, etc.</a:t>
            </a:r>
          </a:p>
          <a:p>
            <a:pPr lvl="0"/>
            <a:r>
              <a:rPr lang="en-US" dirty="0" smtClean="0"/>
              <a:t>Page count will be derived from digital copy, so omit all blank pages from the digital version</a:t>
            </a:r>
          </a:p>
          <a:p>
            <a:pPr marL="457200" lvl="1" indent="0">
              <a:buNone/>
            </a:pP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0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Submittal Organization</a:t>
            </a:r>
          </a:p>
          <a:p>
            <a:endParaRPr lang="en-US" b="1" u="sng" dirty="0" smtClean="0"/>
          </a:p>
          <a:p>
            <a:pPr lvl="0"/>
            <a:r>
              <a:rPr lang="en-US" dirty="0" smtClean="0"/>
              <a:t>Provide Information in the following Order: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Required Submittal Cover Sheet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Designer’s Supplemental Information Form (or Designer’s Staffing Information Form)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Cover letter (optional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SF330 Part I &amp; II (Make sure to fully complete and submit both parts!)</a:t>
            </a:r>
          </a:p>
          <a:p>
            <a:pPr marL="1828800" lvl="3" indent="-514350"/>
            <a:r>
              <a:rPr lang="en-US" b="1" dirty="0" smtClean="0"/>
              <a:t>Note: please list square foot cost for projects shown in bold print!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Supplemental Information organized into 10 categories with subheadings matching the 10 Designer Selection Criteria</a:t>
            </a:r>
          </a:p>
          <a:p>
            <a:pPr marL="457200" lvl="1" indent="0">
              <a:buNone/>
            </a:pP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31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Submittals must clearly provide information for each category below utilizing the numbering system and categories for the submittal subtitles.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(1)	Specialized or appropriate expertise in this type of </a:t>
            </a:r>
            <a:r>
              <a:rPr lang="en-US" dirty="0" smtClean="0"/>
              <a:t>project.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(2)  	Past performance on similar projects, preferably </a:t>
            </a:r>
            <a:r>
              <a:rPr lang="en-US" dirty="0" smtClean="0"/>
              <a:t>recreation facilities.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(3) 	Adequate staff and proposed design or consultant team for the project.</a:t>
            </a:r>
          </a:p>
          <a:p>
            <a:pPr marL="0" indent="0">
              <a:buNone/>
            </a:pPr>
            <a:r>
              <a:rPr lang="en-US" dirty="0"/>
              <a:t>(4) 	Current workload and State projects awarded.</a:t>
            </a:r>
          </a:p>
          <a:p>
            <a:pPr marL="0" indent="0">
              <a:buNone/>
            </a:pPr>
            <a:r>
              <a:rPr lang="en-US" dirty="0"/>
              <a:t>(5) 	Proposed design approach for the project including design team and </a:t>
            </a:r>
            <a:r>
              <a:rPr lang="en-US" dirty="0" smtClean="0"/>
              <a:t>	consultants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(6)  	Recent experience with project costs and schedules.</a:t>
            </a:r>
          </a:p>
          <a:p>
            <a:pPr marL="0" indent="0">
              <a:buNone/>
            </a:pPr>
            <a:r>
              <a:rPr lang="en-US" dirty="0"/>
              <a:t>(7)  	Construction administration capabilities.</a:t>
            </a:r>
          </a:p>
          <a:p>
            <a:pPr marL="0" indent="0">
              <a:buNone/>
            </a:pPr>
            <a:r>
              <a:rPr lang="en-US" dirty="0"/>
              <a:t>(8)  	Proximity to and familiarity with the area where project is located.</a:t>
            </a:r>
          </a:p>
          <a:p>
            <a:pPr marL="0" indent="0">
              <a:buNone/>
            </a:pPr>
            <a:r>
              <a:rPr lang="en-US" dirty="0"/>
              <a:t>(9)  	Record of successfully completed projects without major legal or technical </a:t>
            </a:r>
            <a:r>
              <a:rPr lang="en-US" dirty="0" smtClean="0"/>
              <a:t>	problems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(10) 	Other factors that may be appropriate for the project</a:t>
            </a:r>
            <a:r>
              <a:rPr lang="en-US" dirty="0" smtClean="0"/>
              <a:t>. For example 	experience with confined sites, 4+ story recreation facilities, phased design 	&amp; construction of recreation facilities, etc.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57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u="sng" dirty="0" smtClean="0"/>
              <a:t>Selection Criteria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7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48200" y="1752600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LESS IS MORE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2664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u="sng" dirty="0" smtClean="0"/>
          </a:p>
          <a:p>
            <a:pPr marL="0" indent="0" algn="ctr">
              <a:buNone/>
            </a:pPr>
            <a:r>
              <a:rPr lang="en-US" b="1" dirty="0" smtClean="0"/>
              <a:t>Project Overview</a:t>
            </a:r>
            <a:endParaRPr lang="en-US" b="1" dirty="0"/>
          </a:p>
          <a:p>
            <a:pPr marL="0" indent="0">
              <a:buNone/>
            </a:pPr>
            <a:r>
              <a:rPr lang="en-US" b="1" u="sng" dirty="0" smtClean="0"/>
              <a:t>Project </a:t>
            </a:r>
            <a:r>
              <a:rPr lang="en-US" b="1" u="sng" dirty="0"/>
              <a:t>Budget</a:t>
            </a:r>
            <a:endParaRPr lang="en-US" dirty="0"/>
          </a:p>
          <a:p>
            <a:pPr lvl="0"/>
            <a:r>
              <a:rPr lang="en-US" dirty="0" smtClean="0"/>
              <a:t>AP Project Authorization - $6.6M</a:t>
            </a:r>
          </a:p>
          <a:p>
            <a:pPr lvl="0"/>
            <a:r>
              <a:rPr lang="en-US" dirty="0" smtClean="0"/>
              <a:t>Total Project - $60M incl. soft costs (this does include the AP Authorization of $6.6M)</a:t>
            </a:r>
          </a:p>
          <a:p>
            <a:pPr lvl="0"/>
            <a:r>
              <a:rPr lang="en-US" dirty="0" smtClean="0"/>
              <a:t>Construction Cost - $45-50M</a:t>
            </a:r>
          </a:p>
          <a:p>
            <a:pPr lvl="0"/>
            <a:endParaRPr lang="en-US" dirty="0"/>
          </a:p>
          <a:p>
            <a:pPr marL="0" indent="0">
              <a:buNone/>
            </a:pPr>
            <a:r>
              <a:rPr lang="en-US" b="1" u="sng" dirty="0"/>
              <a:t>Project </a:t>
            </a:r>
            <a:r>
              <a:rPr lang="en-US" b="1" u="sng" dirty="0" smtClean="0"/>
              <a:t>Size</a:t>
            </a:r>
            <a:endParaRPr lang="en-US" dirty="0"/>
          </a:p>
          <a:p>
            <a:pPr lvl="0"/>
            <a:r>
              <a:rPr lang="en-US" dirty="0" smtClean="0"/>
              <a:t>160,000 GSF</a:t>
            </a:r>
          </a:p>
          <a:p>
            <a:pPr lvl="0"/>
            <a:r>
              <a:rPr lang="en-US" dirty="0" smtClean="0"/>
              <a:t>Potentially up to 4 Stories (including partial basement, due to sloped site)</a:t>
            </a:r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9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 lvl="0"/>
            <a:endParaRPr lang="en-US" dirty="0"/>
          </a:p>
          <a:p>
            <a:pPr marL="0" indent="0">
              <a:buNone/>
            </a:pPr>
            <a:r>
              <a:rPr lang="en-US" sz="3500" b="1" u="sng" dirty="0" smtClean="0"/>
              <a:t>General Project Information</a:t>
            </a:r>
            <a:endParaRPr lang="en-US" sz="3500" dirty="0"/>
          </a:p>
          <a:p>
            <a:pPr lvl="0"/>
            <a:r>
              <a:rPr lang="en-US" sz="3000" dirty="0" smtClean="0"/>
              <a:t>The Health &amp; Wellness Center has been conceived as a 3 Phase Project, including Phase IA, Phase IB, and Phase II.</a:t>
            </a:r>
          </a:p>
          <a:p>
            <a:pPr lvl="0"/>
            <a:r>
              <a:rPr lang="en-US" sz="3000" dirty="0" smtClean="0"/>
              <a:t>The current Project will provide only Phase IA of the conceived program.</a:t>
            </a:r>
          </a:p>
          <a:p>
            <a:pPr lvl="0"/>
            <a:r>
              <a:rPr lang="en-US" sz="3000" dirty="0" smtClean="0"/>
              <a:t>However, since our site is confined and the total project square footage for all 3 Phases includes almost 285,000 square feet, the Advance Planning for the project will encompass a phased concept including plans, elevations and 3D renderings for all 3 Phases to ensure that the final project can be successfully provided on the selected site.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68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19258</TotalTime>
  <Words>970</Words>
  <Application>Microsoft Office PowerPoint</Application>
  <PresentationFormat>On-screen Show (4:3)</PresentationFormat>
  <Paragraphs>179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UNC Charlotte Health &amp; Wellness Center   </vt:lpstr>
      <vt:lpstr>Meeting 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RESIDENCE HALL PHASE XV</dc:title>
  <dc:creator>Schauble, Donia Denise</dc:creator>
  <cp:lastModifiedBy>Schauble, Donia</cp:lastModifiedBy>
  <cp:revision>95</cp:revision>
  <cp:lastPrinted>2014-07-14T19:21:56Z</cp:lastPrinted>
  <dcterms:created xsi:type="dcterms:W3CDTF">2014-01-22T21:14:52Z</dcterms:created>
  <dcterms:modified xsi:type="dcterms:W3CDTF">2015-06-09T16:40:32Z</dcterms:modified>
</cp:coreProperties>
</file>